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75" r:id="rId3"/>
    <p:sldId id="273" r:id="rId4"/>
    <p:sldId id="274" r:id="rId5"/>
    <p:sldId id="257" r:id="rId6"/>
    <p:sldId id="259" r:id="rId7"/>
    <p:sldId id="277" r:id="rId8"/>
    <p:sldId id="266" r:id="rId9"/>
    <p:sldId id="267" r:id="rId10"/>
    <p:sldId id="271" r:id="rId11"/>
    <p:sldId id="270" r:id="rId12"/>
    <p:sldId id="279" r:id="rId13"/>
    <p:sldId id="264" r:id="rId14"/>
    <p:sldId id="278" r:id="rId15"/>
    <p:sldId id="280" r:id="rId16"/>
    <p:sldId id="26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7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393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286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090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160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06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288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2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1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4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0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5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5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2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86370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выразительной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831274"/>
            <a:ext cx="10168574" cy="7315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пособие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726251"/>
            <a:ext cx="10806545" cy="8282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Обозначаем  интонацию речи  в предложении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21" y="2527069"/>
            <a:ext cx="8825659" cy="38321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да баба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была у них курочка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Ряба.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indent="0"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курочка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яичко,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простое, а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indent="0">
              <a:buNone/>
            </a:pPr>
            <a:endParaRPr lang="ru-RU" altLang="ko-K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бил-бил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Баба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била-била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разбила.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indent="0">
              <a:buNone/>
            </a:pPr>
            <a:endParaRPr lang="ru-RU" altLang="ko-K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бежала,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махнула,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яичко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упало и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разбилось.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indent="0">
              <a:buNone/>
            </a:pPr>
            <a:endParaRPr lang="ru-RU" altLang="ko-K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плачет,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плачет,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курочка кудахчет: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плачь,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дед,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плачь,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снесу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яичко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золотое,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простое!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81149" y="2448098"/>
            <a:ext cx="1338349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19497" y="2448098"/>
            <a:ext cx="939339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394363" y="2363765"/>
            <a:ext cx="1275544" cy="164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81148" y="3056891"/>
            <a:ext cx="1338349" cy="17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083329" y="3056891"/>
            <a:ext cx="1004454" cy="17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81148" y="3701128"/>
            <a:ext cx="1338349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54828" y="3693544"/>
            <a:ext cx="1338349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81148" y="4423102"/>
            <a:ext cx="831272" cy="11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22283" y="4400475"/>
            <a:ext cx="872080" cy="13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17375" y="4371854"/>
            <a:ext cx="1018532" cy="19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71974" y="5103900"/>
            <a:ext cx="578348" cy="10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064291" y="5156620"/>
            <a:ext cx="492069" cy="78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94363" y="5156620"/>
            <a:ext cx="777240" cy="9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505352" y="5777228"/>
            <a:ext cx="1338349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924653" y="5110938"/>
            <a:ext cx="728597" cy="11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435907" y="5117172"/>
            <a:ext cx="781395" cy="10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961630" y="5759112"/>
            <a:ext cx="1031547" cy="14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669907" y="2363765"/>
            <a:ext cx="1156697" cy="19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219497" y="3056891"/>
            <a:ext cx="740058" cy="16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418589" y="3718818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419446" y="3697302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157789" y="3057698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681979" y="5122692"/>
            <a:ext cx="312379" cy="8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775151" y="4400475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444382" y="4409293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796763" y="4423102"/>
            <a:ext cx="535055" cy="13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69775" y="5135839"/>
            <a:ext cx="312379" cy="8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354640" y="5087072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325426" y="5112953"/>
            <a:ext cx="491103" cy="123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81148" y="5759112"/>
            <a:ext cx="515081" cy="17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843701" y="5744338"/>
            <a:ext cx="848510" cy="15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203150" y="5744338"/>
            <a:ext cx="831890" cy="11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06583" y="1587371"/>
            <a:ext cx="1080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чтении голос  сначала повышается, а потом понижается.  </a:t>
            </a:r>
            <a:endParaRPr lang="ru-RU" alt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обозначается стрелками:</a:t>
            </a:r>
            <a:endParaRPr lang="ru-RU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Курочка Ряба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3733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s://i.ytimg.com/vi/qvB7bp4wRn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26" y="586777"/>
            <a:ext cx="2365379" cy="17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791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Приложение.</a:t>
            </a:r>
            <a:endParaRPr lang="ru-RU" sz="9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3464489" cy="3318936"/>
          </a:xfrm>
        </p:spPr>
        <p:txBody>
          <a:bodyPr/>
          <a:lstStyle/>
          <a:p>
            <a:r>
              <a:rPr lang="ru-RU" dirty="0" smtClean="0"/>
              <a:t>Правила орфоэпии.</a:t>
            </a:r>
          </a:p>
          <a:p>
            <a:r>
              <a:rPr lang="ru-RU" dirty="0" smtClean="0"/>
              <a:t>Важно знать!</a:t>
            </a:r>
          </a:p>
          <a:p>
            <a:r>
              <a:rPr lang="ru-RU" dirty="0" smtClean="0"/>
              <a:t>Виды работ.</a:t>
            </a:r>
            <a:endParaRPr lang="ru-RU" dirty="0"/>
          </a:p>
        </p:txBody>
      </p:sp>
      <p:pic>
        <p:nvPicPr>
          <p:cNvPr id="3074" name="Picture 2" descr="http://doseng.org/uploads/posts/2009-09/125308884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40" y="2556932"/>
            <a:ext cx="4235434" cy="35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1665"/>
            <a:ext cx="9601196" cy="6764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Правила орфоэпии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510" y="2605413"/>
            <a:ext cx="10897643" cy="8141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12694"/>
              </p:ext>
            </p:extLst>
          </p:nvPr>
        </p:nvGraphicFramePr>
        <p:xfrm>
          <a:off x="726510" y="1478070"/>
          <a:ext cx="10772383" cy="4709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8723">
                  <a:extLst>
                    <a:ext uri="{9D8B030D-6E8A-4147-A177-3AD203B41FA5}">
                      <a16:colId xmlns="" xmlns:a16="http://schemas.microsoft.com/office/drawing/2014/main" val="1833407304"/>
                    </a:ext>
                  </a:extLst>
                </a:gridCol>
                <a:gridCol w="6043660">
                  <a:extLst>
                    <a:ext uri="{9D8B030D-6E8A-4147-A177-3AD203B41FA5}">
                      <a16:colId xmlns="" xmlns:a16="http://schemas.microsoft.com/office/drawing/2014/main" val="243519449"/>
                    </a:ext>
                  </a:extLst>
                </a:gridCol>
              </a:tblGrid>
              <a:tr h="26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extLst>
                  <a:ext uri="{0D108BD9-81ED-4DB2-BD59-A6C34878D82A}">
                    <a16:rowId xmlns="" xmlns:a16="http://schemas.microsoft.com/office/drawing/2014/main" val="3511084954"/>
                  </a:ext>
                </a:extLst>
              </a:tr>
              <a:tr h="52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1.Безударное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говорить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Молоко, много, вода, голова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extLst>
                  <a:ext uri="{0D108BD9-81ED-4DB2-BD59-A6C34878D82A}">
                    <a16:rowId xmlns="" xmlns:a16="http://schemas.microsoft.com/office/drawing/2014/main" val="3041806758"/>
                  </a:ext>
                </a:extLst>
              </a:tr>
              <a:tr h="156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Оглушение звонких согласных.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В-Ф,  Б-П,  З-С,  Г-К,  Д-Т,  Ж-Ш.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Звонкие согласные перед глухими надо говорить как глухие.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-Звонкие согласные в конце надо говорить как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школу, трубка, сказка, второй, вход, вкусно, вчера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Лев, друг, хлеб, гриб, дед, год,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лёд, сад, пирог, сапог, луг, круг,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муж, этаж, ёж, глаз, арбуз, мороз.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extLst>
                  <a:ext uri="{0D108BD9-81ED-4DB2-BD59-A6C34878D82A}">
                    <a16:rowId xmlns="" xmlns:a16="http://schemas.microsoft.com/office/drawing/2014/main" val="2267761200"/>
                  </a:ext>
                </a:extLst>
              </a:tr>
              <a:tr h="1046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3.Прилагательные в родительном падеже с окончанием   ОГО, ЕГО, произносятся как   ОВО, ЕВО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(АВА,  ЕВА).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ова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ево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аво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большого - маленького; высокого - низкого; его, одного, твоего, вашего.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extLst>
                  <a:ext uri="{0D108BD9-81ED-4DB2-BD59-A6C34878D82A}">
                    <a16:rowId xmlns="" xmlns:a16="http://schemas.microsoft.com/office/drawing/2014/main" val="2966734284"/>
                  </a:ext>
                </a:extLst>
              </a:tr>
              <a:tr h="130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4.Согласные  Ж, Ш, Ц  всегда произносятся  твердо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хотя после них пишутся буквы  Е, 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ЦИ-ЦЫ.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Цирк, станция.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01" marR="34901" marT="0" marB="0"/>
                </a:tc>
                <a:extLst>
                  <a:ext uri="{0D108BD9-81ED-4DB2-BD59-A6C34878D82A}">
                    <a16:rowId xmlns="" xmlns:a16="http://schemas.microsoft.com/office/drawing/2014/main" val="363823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1665"/>
            <a:ext cx="9601196" cy="6764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Правила орфоэпии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510" y="2605413"/>
            <a:ext cx="10897643" cy="8141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43600"/>
              </p:ext>
            </p:extLst>
          </p:nvPr>
        </p:nvGraphicFramePr>
        <p:xfrm>
          <a:off x="638827" y="1327759"/>
          <a:ext cx="10985326" cy="514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3147">
                  <a:extLst>
                    <a:ext uri="{9D8B030D-6E8A-4147-A177-3AD203B41FA5}">
                      <a16:colId xmlns="" xmlns:a16="http://schemas.microsoft.com/office/drawing/2014/main" val="4286635924"/>
                    </a:ext>
                  </a:extLst>
                </a:gridCol>
                <a:gridCol w="6232179">
                  <a:extLst>
                    <a:ext uri="{9D8B030D-6E8A-4147-A177-3AD203B41FA5}">
                      <a16:colId xmlns="" xmlns:a16="http://schemas.microsoft.com/office/drawing/2014/main" val="2734970017"/>
                    </a:ext>
                  </a:extLst>
                </a:gridCol>
              </a:tblGrid>
              <a:tr h="104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5.Глагольные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окончания ТСЯ и ТЬСЯ, произносятся как 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одевается. Буду одеваться.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балуются.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 баловаться.       Он учится.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2456458942"/>
                  </a:ext>
                </a:extLst>
              </a:tr>
              <a:tr h="62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Буква Г в середине слов перед глухими взрывными произносится как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1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b="1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мягкий, легче.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1259506371"/>
                  </a:ext>
                </a:extLst>
              </a:tr>
              <a:tr h="82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Нередко в группе согласных одна из них не произносится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Непроизносимый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 выделяется скобками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ствуй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лес(т)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поз(д)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(д)ник,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прелес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сер(д)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(т)на(д)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цать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371065357"/>
                  </a:ext>
                </a:extLst>
              </a:tr>
              <a:tr h="88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Двойные согласные звуки надо говорить как один долгий звук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Долгота согласных звуков обозначается горизонтальной черточкой над звуком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Класс, Кирилл. Касса.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4097397201"/>
                  </a:ext>
                </a:extLst>
              </a:tr>
              <a:tr h="782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Предлог со словами нужно говорить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слитно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аду,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1377720165"/>
                  </a:ext>
                </a:extLst>
              </a:tr>
              <a:tr h="7825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Предлоги, союзы, частицы, произносимые в потоке речи без паузы между ними, соединяются с последующим или предшествующим словом дугой: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нам -  [к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нам],       он и мы  [он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мы].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0" marR="33810" marT="0" marB="0"/>
                </a:tc>
                <a:extLst>
                  <a:ext uri="{0D108BD9-81ED-4DB2-BD59-A6C34878D82A}">
                    <a16:rowId xmlns="" xmlns:a16="http://schemas.microsoft.com/office/drawing/2014/main" val="1444063693"/>
                  </a:ext>
                </a:extLst>
              </a:tr>
            </a:tbl>
          </a:graphicData>
        </a:graphic>
      </p:graphicFrame>
      <p:sp>
        <p:nvSpPr>
          <p:cNvPr id="11" name="Выгнутая вниз стрелка 10"/>
          <p:cNvSpPr/>
          <p:nvPr/>
        </p:nvSpPr>
        <p:spPr>
          <a:xfrm>
            <a:off x="7603299" y="5937337"/>
            <a:ext cx="225468" cy="626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9394521" y="5937337"/>
            <a:ext cx="250520" cy="626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9645041" y="5937337"/>
            <a:ext cx="225469" cy="626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79" y="688932"/>
            <a:ext cx="10935221" cy="9895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знать!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666" y="1565752"/>
            <a:ext cx="10634597" cy="445404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Нотируемый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звук, слово, фраза заключаются в квадратные скобки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Например: [а],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лавка -  ла[ф]ка;  тигр - [т'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р];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Пушкин - наш все. -   [Пушкин  - наш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'о].  ║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согласных обозначается знаком мягкости справа вверху от буквенного знака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baseline="30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ru-RU" sz="4400" b="1" baseline="30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отмечается мягкостью  только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[й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53" y="601250"/>
            <a:ext cx="10897644" cy="8517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2" y="1453020"/>
            <a:ext cx="10521863" cy="4722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Паузы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художественными и психологическими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паузы перед словами и фразами, которым говорящий хочет придать особое значение, особую силу. Чем больше значение слова, тем длиннее пауза, соблюдаемая перед ним. Речевые разминки при работе над художественными паузами лучше всего проводить с пословицами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</a:t>
            </a: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братство | лучше богатства.</a:t>
            </a:r>
          </a:p>
          <a:p>
            <a:pPr marL="0" indent="0" algn="ctr">
              <a:buNone/>
            </a:pP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 поле | не воин.</a:t>
            </a:r>
          </a:p>
          <a:p>
            <a:pPr marL="0" indent="0" algn="ctr">
              <a:buNone/>
            </a:pP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Согласье | крепче каменных стен.</a:t>
            </a:r>
          </a:p>
          <a:p>
            <a:pPr marL="0" indent="0" algn="ctr">
              <a:buNone/>
            </a:pPr>
            <a:r>
              <a:rPr lang="ru-RU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пчела | не много меду натаскает.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пауза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совпадает в тексте с многоточием, которое сигнализирует о каком-нибудь большом душевном волнении. Знакомство с такого рода паузами проводится при чтении различных художественных произведений. Учитель выразительно читает отрывок произведения, затем идет совместный с учащимися разбор прочитанного: где сделаны паузы; почему; что получится, если мы не сделаем здесь паузу и т.п. После чего под руководством учителя школьниками делается вывод, что в некоторых случаях, где возможно разное понимание текста, правильной передаче его смысла в устной речи помогают паузы; паузы делаются перед словами, которым говорящий хочет придать особое значение, силу, выразительность.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509" y="1002083"/>
            <a:ext cx="10835013" cy="8016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работ: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192" y="1691013"/>
            <a:ext cx="10597019" cy="43340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речевого материала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нотированного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считывается с доски, плакатов, карточек. Первоначально используется надстрочный знак в виде буквенного обозначения, а потом в виде черточки.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надстрочных знаков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фразах, текстах, записанных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или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школьниками примеров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 или иное правило орфоэпии.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(особенно на старших годах обучения) должно быть отведено такому виду работы, как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нотирование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прочитанной книге, о просмотренной кинокартине, по заданной теме или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картине. Это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автоматизации ряда орфоэпических навыков.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53" y="676406"/>
            <a:ext cx="11010379" cy="1609594"/>
          </a:xfrm>
        </p:spPr>
        <p:txBody>
          <a:bodyPr>
            <a:normAutofit/>
          </a:bodyPr>
          <a:lstStyle/>
          <a:p>
            <a:pPr algn="l"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Бондаренко Виктория Владимировна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 КО ОО  «школа-интернат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п.Сосновка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предназначено для коррекционно-педагогической работы с детьми, имеющими различные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слуха, речи, выраженное  нарушение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интеллектуальной деятельности.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Пособие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использоваться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педагогической практике,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образовательных программ коррекционной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5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983" y="701459"/>
            <a:ext cx="10772383" cy="113986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192" y="1678488"/>
            <a:ext cx="10534389" cy="43966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методического пособия  заключается в  </a:t>
            </a:r>
            <a:r>
              <a:rPr lang="ru-RU" sz="3300" dirty="0" smtClean="0"/>
              <a:t>формировании </a:t>
            </a:r>
            <a:r>
              <a:rPr lang="ru-RU" sz="3300" dirty="0"/>
              <a:t>устной речи и, в частности, произносительной ее </a:t>
            </a:r>
            <a:r>
              <a:rPr lang="ru-RU" sz="3300" dirty="0" smtClean="0"/>
              <a:t>стороны с целью </a:t>
            </a:r>
            <a:r>
              <a:rPr lang="ru-RU" sz="3300" dirty="0"/>
              <a:t> достижения </a:t>
            </a:r>
            <a:r>
              <a:rPr lang="ru-RU" sz="3300" dirty="0" err="1" smtClean="0"/>
              <a:t>неслышащими</a:t>
            </a:r>
            <a:r>
              <a:rPr lang="ru-RU" sz="3300" dirty="0" smtClean="0"/>
              <a:t> обучающимися  </a:t>
            </a:r>
            <a:r>
              <a:rPr lang="ru-RU" sz="3300" dirty="0"/>
              <a:t>определенного общеобразовательного и профессионального уровня, их </a:t>
            </a:r>
            <a:r>
              <a:rPr lang="ru-RU" sz="3300" dirty="0" smtClean="0"/>
              <a:t>социальной реабилитации.</a:t>
            </a:r>
          </a:p>
          <a:p>
            <a:pPr marL="0" indent="0" algn="just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Основной задачей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методического пособия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является:</a:t>
            </a:r>
            <a:endParaRPr lang="ru-RU" sz="3300" dirty="0" smtClean="0"/>
          </a:p>
          <a:p>
            <a:pPr algn="just"/>
            <a:r>
              <a:rPr lang="ru-RU" sz="3300" dirty="0" smtClean="0"/>
              <a:t>-обеспе­чить устной речи глухих достаточную внятность, достичь максимальной членораздельности речи, максимально приблизить произношение глухих к естественному звучанию, к жи­вой, выразительной речи нормально слышащих людей;</a:t>
            </a:r>
          </a:p>
          <a:p>
            <a:pPr algn="just"/>
            <a:r>
              <a:rPr lang="ru-RU" sz="3300" dirty="0" smtClean="0"/>
              <a:t>-добиться </a:t>
            </a:r>
            <a:r>
              <a:rPr lang="ru-RU" sz="3300" dirty="0"/>
              <a:t>беглости произношения, чтобы оно позволяло глухому приспосабливать отраженную артикуляцию к темпу речи собеседника, чтобы соблюдалась тождественность в словесном ударении и нормах орфоэпии;</a:t>
            </a:r>
          </a:p>
          <a:p>
            <a:pPr algn="just"/>
            <a:r>
              <a:rPr lang="ru-RU" sz="3300" dirty="0"/>
              <a:t>- формировать навы­ки самоконтроля над произношением;</a:t>
            </a:r>
          </a:p>
          <a:p>
            <a:pPr algn="just"/>
            <a:r>
              <a:rPr lang="ru-RU" sz="3300" dirty="0" smtClean="0"/>
              <a:t>-побуждать </a:t>
            </a:r>
            <a:r>
              <a:rPr lang="ru-RU" sz="3300" dirty="0"/>
              <a:t>учащихся к активному усвоению произноси­тельной стороны устной речи, воспитывать определенное отноше­ние к ней, приучать школьников смело вступать в контакт со слышащими, невзирая на возможную неблагоприят­ную реакцию на фонетические особенности речи глухих со сторо­ны некоторых слышащих.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933" y="288099"/>
            <a:ext cx="10872590" cy="131523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718" y="1277655"/>
            <a:ext cx="10534389" cy="4847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удовлетворяют специалистов, родителей, общественность и самих учеников. Она мало выразительна, без эмоциональной окраски, монотонна и неинтересна.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полноценного устного общения со слышащими людьми,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особенное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должно быть уделено формированию фонетической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 речи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сформированы навыки речевой деятельности      (говорение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восприятие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успешнее будет дальнейшее обучение ребенка. Именно поэтому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выразительности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приобретает особую значимость и актуальность.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6125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561" y="676406"/>
            <a:ext cx="10684701" cy="124007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Нотирование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специальная разметка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770" y="1916482"/>
            <a:ext cx="10584492" cy="4221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Пошаговые действия при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нотировании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Надписываем  надстрочные знаки в соответствии с правилами орфоэпии.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Расставляем речевые  паузы.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логические ударения.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Обозначаем интонацию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5" y="651354"/>
            <a:ext cx="10897644" cy="12400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.Расставляем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знаки ударения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66" y="1891431"/>
            <a:ext cx="10584493" cy="41962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дед да баба.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была у них курочка Ряба.</a:t>
            </a:r>
            <a:endParaRPr lang="ru-RU" altLang="ru-RU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яичко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простое, а золотое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бил-бил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разбил.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била-била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разбила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бежала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махнула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яичко упало и разбилось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плачет,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плачет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курочка кудахчет: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плачь,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дед,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плачь,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баба, </a:t>
            </a: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снесу вам яичко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золотое,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простое!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Все гласные в сильной позиции обозначаются значком ударения,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том числе в односложных словах,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как каждое фонетическое слово имеет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ударение: 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 [эт</a:t>
            </a:r>
            <a:r>
              <a:rPr lang="ru-RU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ж]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.В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сложных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словах 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может быть не одно ударение,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например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слове 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двухэтажный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ударными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являются два слога,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первый  и 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третий: 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  [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хэт</a:t>
            </a:r>
            <a:r>
              <a:rPr lang="ru-RU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жный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236955" y="19394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69717" y="1950930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21289" y="194258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593926" y="194362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508812" y="194258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885108" y="19394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348114" y="1950930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018742" y="194153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43395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118986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196224" y="241961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227528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550068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716069" y="28434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695189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189465" y="282462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249485" y="282462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5229" y="28434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052168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772401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694155" y="23966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201992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518786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694155" y="23966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42483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16386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90289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8171635" y="329017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922686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827766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770378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151887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570966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575137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7815208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001031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9831898" y="3743204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8618961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538633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0636705" y="3743204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651347" y="41471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479140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870573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373676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884106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5" y="651354"/>
            <a:ext cx="10897644" cy="124007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Расставляем надстрочные знаки согласно правилам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орфоэпии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66" y="1891431"/>
            <a:ext cx="10584493" cy="419621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                                 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dirty="0"/>
          </a:p>
          <a:p>
            <a:pPr marL="0" indent="0">
              <a:buNone/>
            </a:pPr>
            <a:endParaRPr lang="ru-RU" altLang="ko-KR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дед да баба.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была у них курочка Ряба.</a:t>
            </a:r>
            <a:endParaRPr lang="ru-RU" altLang="ru-RU" sz="7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яичко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простое, а золотое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бил-бил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разбил.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била-била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разбила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бежала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махнула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яичко упало и разбилось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плачет,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плачет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курочка кудахчет: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плачь,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дед,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плачь,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баба, </a:t>
            </a:r>
          </a:p>
          <a:p>
            <a:pPr marL="0" indent="0">
              <a:buNone/>
            </a:pP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снесу вам яичко </a:t>
            </a:r>
            <a:r>
              <a:rPr lang="ru-RU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золотое, </a:t>
            </a:r>
            <a:r>
              <a:rPr lang="en-US" altLang="ko-KR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простое!</a:t>
            </a:r>
            <a:r>
              <a:rPr lang="en-US" altLang="ko-KR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740426" y="1931097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852786" y="4922714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21289" y="194258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196224" y="1950930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746808" y="200417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76497" y="1931097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027859" y="1950930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67390" y="197180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343395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118986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196224" y="241961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227528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550068" y="244466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716069" y="28434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695189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189465" y="282462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249485" y="282462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815229" y="28434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052168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772401" y="283715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694155" y="23966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201992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518786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694155" y="2396648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42483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16386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902895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8171635" y="3290171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922686" y="3294345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827766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770378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151887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570966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575137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7815208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001031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9831898" y="3743204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8618961" y="37494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538633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0636705" y="3743204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651347" y="4147166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479140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870573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373676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884106" y="4172213"/>
            <a:ext cx="37578" cy="21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88" y="764771"/>
            <a:ext cx="10634597" cy="6483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Расставляем речевые паузы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088" y="1321724"/>
            <a:ext cx="10175461" cy="4754879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пауза – это остановка, которая делит звуковой поток на отдельные части, внутри которых звуки следуют один за другим непрерывно. Для обозначения  паузы  используется знаки ║, для обозначения меньшей паузы  I, и совсем незначительной  применяют знак  вертикальной пунктирной линии .</a:t>
            </a:r>
          </a:p>
          <a:p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предложения невозможно произнести на одном дыхании, поэтому они делятся на части - смысловые отрезки. 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Смысловой отрезок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может состоять из одного слова, группы слов, придаточного предложения или простого нераспространенного предложения.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ko-KR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ko-KR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</a:t>
            </a:r>
            <a:r>
              <a:rPr lang="ru-RU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⁞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да баба.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была у них курочка Ряба.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курочка яичко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простое, а золотое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altLang="ko-K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бил-бил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 разбил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била-била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разбила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altLang="ko-K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бежала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махнула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яичко упало и разбилось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altLang="ko-K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плачет,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плачет,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курочка кудахчет: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плачь,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дед,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плачь,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баба,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снесу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яичко 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ko-K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золотое, </a:t>
            </a:r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простое!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509" y="822960"/>
            <a:ext cx="10822487" cy="6650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логическое ударение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24" y="1205344"/>
            <a:ext cx="10515599" cy="4962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Большое значение для выразительного чтения имеет умение правильно, точно (в полном соответствии со значением предложения) делать логические ударения. Для того, чтобы предложение приобрело определенный и точный смысл, необходимо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силой голоса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важное по значению слово в ряду остальных слов. Смысл предложения изменяется в зависимости от того, где поставлено логическое ударение.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4523" y="2626821"/>
            <a:ext cx="1051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Жили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да баба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была у них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Ряба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яичко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простое,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золотое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бил-бил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разбил. 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била-била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разбила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бежала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хвостиком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махнула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яичко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упало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разбилось.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курочка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кудахчет: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дед,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снесу вам яичко </a:t>
            </a:r>
            <a:r>
              <a:rPr lang="ru-RU" altLang="ko-K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золотое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простое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w Cen MT/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590</TotalTime>
  <Words>1311</Words>
  <Application>Microsoft Office PowerPoint</Application>
  <PresentationFormat>Широкоэкранный</PresentationFormat>
  <Paragraphs>167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바탕</vt:lpstr>
      <vt:lpstr>Calibri</vt:lpstr>
      <vt:lpstr>Cambria</vt:lpstr>
      <vt:lpstr>Rockwell</vt:lpstr>
      <vt:lpstr>Times New Roman</vt:lpstr>
      <vt:lpstr>Tw Cen MT</vt:lpstr>
      <vt:lpstr>Натуральные материалы</vt:lpstr>
      <vt:lpstr>Работа над выразительной техникой речи</vt:lpstr>
      <vt:lpstr>Составитель:                Бондаренко Виктория Владимировна  учитель-дефектолог  ГБУ  КО ОО  «школа-интернат п.Сосновка»                   </vt:lpstr>
      <vt:lpstr>Введение</vt:lpstr>
      <vt:lpstr>Актуальность проблемы:</vt:lpstr>
      <vt:lpstr>Нотирование - специальная разметка текста</vt:lpstr>
      <vt:lpstr>I.Расставляем знаки ударения в тексте </vt:lpstr>
      <vt:lpstr> II. Расставляем надстрочные знаки согласно правилам орфоэпии </vt:lpstr>
      <vt:lpstr>III. Расставляем речевые паузы </vt:lpstr>
      <vt:lpstr>IV. Выделяем логическое ударение </vt:lpstr>
      <vt:lpstr>Обозначаем  интонацию речи  в предложении</vt:lpstr>
      <vt:lpstr>Курочка Ряба</vt:lpstr>
      <vt:lpstr>Приложение.</vt:lpstr>
      <vt:lpstr> Правила орфоэпии  </vt:lpstr>
      <vt:lpstr>Правила орфоэпии </vt:lpstr>
      <vt:lpstr>Важно знать!</vt:lpstr>
      <vt:lpstr>Важно знать!</vt:lpstr>
      <vt:lpstr>Виды работ: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выразительной техникой речи.</dc:title>
  <dc:creator>user</dc:creator>
  <cp:lastModifiedBy>Ромка</cp:lastModifiedBy>
  <cp:revision>54</cp:revision>
  <dcterms:created xsi:type="dcterms:W3CDTF">2016-04-05T11:54:46Z</dcterms:created>
  <dcterms:modified xsi:type="dcterms:W3CDTF">2020-03-24T10:20:30Z</dcterms:modified>
</cp:coreProperties>
</file>